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3" r:id="rId4"/>
    <p:sldId id="284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19" r:id="rId21"/>
    <p:sldId id="309" r:id="rId22"/>
    <p:sldId id="310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20" r:id="rId31"/>
    <p:sldId id="321" r:id="rId32"/>
    <p:sldId id="322" r:id="rId33"/>
    <p:sldId id="323" r:id="rId34"/>
    <p:sldId id="324" r:id="rId35"/>
    <p:sldId id="32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8" d="100"/>
          <a:sy n="88" d="100"/>
        </p:scale>
        <p:origin x="48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4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8517"/>
            <a:ext cx="10515600" cy="55217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8068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8068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1851" y="6428070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425" y="6440676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2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0589"/>
            <a:ext cx="10515600" cy="570100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63928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45999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138517"/>
            <a:ext cx="10517188" cy="55217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36376"/>
            <a:ext cx="5159375" cy="56869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936375"/>
            <a:ext cx="5183188" cy="5687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93239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11707" y="639324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4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91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19104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0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9104"/>
            <a:ext cx="2743200" cy="365125"/>
          </a:xfrm>
        </p:spPr>
        <p:txBody>
          <a:bodyPr/>
          <a:lstStyle/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1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129554"/>
            <a:ext cx="3933825" cy="92784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129554"/>
            <a:ext cx="6172200" cy="487362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232212"/>
            <a:ext cx="3932237" cy="402225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29284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56529" y="642928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0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084730"/>
            <a:ext cx="3933825" cy="9726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60895" y="1308848"/>
            <a:ext cx="5994495" cy="455220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371166"/>
            <a:ext cx="393223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7032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56531" y="643703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7C6D-27DE-42DC-8259-BEC71FB1CA6A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29"/>
            <a:ext cx="12196133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372835186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zhuanlan.zhihu.com/p/22809960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6/file/c3992e9a68c5ae12bd18488bc579b30d-Paper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C3CD2-3DA4-420D-8831-96D3DA261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748" y="2116140"/>
            <a:ext cx="9144000" cy="1034593"/>
          </a:xfrm>
        </p:spPr>
        <p:txBody>
          <a:bodyPr>
            <a:normAutofit/>
          </a:bodyPr>
          <a:lstStyle/>
          <a:p>
            <a:r>
              <a:rPr lang="en-US" altLang="zh-CN" sz="3600" b="1" i="0" dirty="0">
                <a:solidFill>
                  <a:srgbClr val="121212"/>
                </a:solidFill>
                <a:effectLst/>
                <a:latin typeface="-apple-system"/>
              </a:rPr>
              <a:t>Maximum A Posteriori Policy </a:t>
            </a:r>
            <a:r>
              <a:rPr lang="en-US" altLang="zh-CN" sz="3600" b="1" i="0" dirty="0" err="1">
                <a:solidFill>
                  <a:srgbClr val="121212"/>
                </a:solidFill>
                <a:effectLst/>
                <a:latin typeface="-apple-system"/>
              </a:rPr>
              <a:t>Optimisation</a:t>
            </a:r>
            <a:endParaRPr lang="en-US" altLang="zh-CN" sz="36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D51CDE-37B8-4484-8059-1937739A6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7"/>
            <a:ext cx="9144000" cy="2002045"/>
          </a:xfrm>
        </p:spPr>
        <p:txBody>
          <a:bodyPr>
            <a:normAutofit/>
          </a:bodyPr>
          <a:lstStyle/>
          <a:p>
            <a:r>
              <a:rPr lang="en-US" altLang="zh-CN" dirty="0"/>
              <a:t>DeepMind</a:t>
            </a:r>
          </a:p>
          <a:p>
            <a:r>
              <a:rPr lang="en-US" altLang="zh-CN" sz="2400" dirty="0"/>
              <a:t>Abbas </a:t>
            </a:r>
            <a:r>
              <a:rPr lang="en-US" altLang="zh-CN" sz="2400" dirty="0" err="1"/>
              <a:t>Abdolmaleki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Jost</a:t>
            </a:r>
            <a:r>
              <a:rPr lang="en-US" altLang="zh-CN" sz="2400" dirty="0"/>
              <a:t> Tobias </a:t>
            </a:r>
            <a:r>
              <a:rPr lang="en-US" altLang="zh-CN" sz="2400" dirty="0" err="1"/>
              <a:t>Springenberg</a:t>
            </a:r>
            <a:r>
              <a:rPr lang="en-US" altLang="zh-CN" sz="2400" dirty="0"/>
              <a:t>, Yuval </a:t>
            </a:r>
            <a:r>
              <a:rPr lang="en-US" altLang="zh-CN" sz="2400" dirty="0" err="1"/>
              <a:t>Tassa</a:t>
            </a:r>
            <a:r>
              <a:rPr lang="en-US" altLang="zh-CN" sz="2400" dirty="0"/>
              <a:t>, Remi </a:t>
            </a:r>
            <a:r>
              <a:rPr lang="en-US" altLang="zh-CN" sz="2400" dirty="0" err="1"/>
              <a:t>Munos</a:t>
            </a:r>
            <a:r>
              <a:rPr lang="en-US" altLang="zh-CN" sz="2400" dirty="0"/>
              <a:t>, Nicolas </a:t>
            </a:r>
            <a:r>
              <a:rPr lang="en-US" altLang="zh-CN" sz="2400" dirty="0" err="1"/>
              <a:t>Heess</a:t>
            </a:r>
            <a:r>
              <a:rPr lang="en-US" altLang="zh-CN" sz="2400" dirty="0"/>
              <a:t>, Martin </a:t>
            </a:r>
            <a:r>
              <a:rPr lang="en-US" altLang="zh-CN" sz="2400" dirty="0" err="1"/>
              <a:t>Riedmiller</a:t>
            </a:r>
            <a:endParaRPr lang="en-US" altLang="zh-CN" sz="2400" dirty="0"/>
          </a:p>
          <a:p>
            <a:r>
              <a:rPr lang="en-US" altLang="zh-CN" dirty="0"/>
              <a:t>ICLR 2018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E78DFA5-C0E4-456E-84AD-2D25217DE65C}"/>
              </a:ext>
            </a:extLst>
          </p:cNvPr>
          <p:cNvSpPr txBox="1">
            <a:spLocks/>
          </p:cNvSpPr>
          <p:nvPr/>
        </p:nvSpPr>
        <p:spPr>
          <a:xfrm>
            <a:off x="10415450" y="5656217"/>
            <a:ext cx="1595847" cy="644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汪永毅 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2023.4.11</a:t>
            </a:r>
          </a:p>
        </p:txBody>
      </p:sp>
    </p:spTree>
    <p:extLst>
      <p:ext uri="{BB962C8B-B14F-4D97-AF65-F5344CB8AC3E}">
        <p14:creationId xmlns:p14="http://schemas.microsoft.com/office/powerpoint/2010/main" val="292912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5C63E0-D775-449B-8E63-203EC208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26" y="1874298"/>
            <a:ext cx="8525198" cy="72208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97899" y="2840595"/>
            <a:ext cx="11213150" cy="284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步：改进最优策略的猜测</a:t>
            </a:r>
            <a:r>
              <a:rPr lang="en-US" altLang="zh-CN" sz="2400" dirty="0"/>
              <a:t>q</a:t>
            </a:r>
            <a:r>
              <a:rPr lang="zh-CN" altLang="en-US" sz="2400" dirty="0"/>
              <a:t>，使得上述下界目标函数提升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（对</a:t>
            </a:r>
            <a:r>
              <a:rPr lang="en-US" altLang="zh-CN" sz="2400" dirty="0"/>
              <a:t>q</a:t>
            </a:r>
            <a:r>
              <a:rPr lang="zh-CN" altLang="en-US" sz="2400" dirty="0"/>
              <a:t>偏导涉及折扣回报项和</a:t>
            </a:r>
            <a:r>
              <a:rPr lang="en-US" altLang="zh-CN" sz="2400" dirty="0"/>
              <a:t>KL</a:t>
            </a:r>
            <a:r>
              <a:rPr lang="zh-CN" altLang="en-US" sz="2400" dirty="0"/>
              <a:t>项</a:t>
            </a:r>
            <a:r>
              <a:rPr lang="en-US" altLang="zh-CN" sz="2400" dirty="0"/>
              <a:t>=</a:t>
            </a:r>
            <a:r>
              <a:rPr lang="zh-CN" altLang="en-US" sz="2400" dirty="0"/>
              <a:t>交叉熵项</a:t>
            </a:r>
            <a:r>
              <a:rPr lang="en-US" altLang="zh-CN" sz="2400" dirty="0"/>
              <a:t>+q</a:t>
            </a:r>
            <a:r>
              <a:rPr lang="zh-CN" altLang="en-US" sz="2400" dirty="0"/>
              <a:t>的熵正则化项）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步：使当前采样策略</a:t>
            </a:r>
            <a:r>
              <a:rPr lang="en-US" altLang="zh-CN" sz="2400" dirty="0"/>
              <a:t>π</a:t>
            </a:r>
            <a:r>
              <a:rPr lang="zh-CN" altLang="en-US" sz="2400" dirty="0"/>
              <a:t>接近估计的最优策略</a:t>
            </a:r>
            <a:r>
              <a:rPr lang="en-US" altLang="zh-CN" sz="2400" dirty="0"/>
              <a:t>q</a:t>
            </a:r>
            <a:r>
              <a:rPr lang="zh-CN" altLang="en-US" sz="2400" dirty="0"/>
              <a:t>（对</a:t>
            </a:r>
            <a:r>
              <a:rPr lang="en-US" altLang="zh-CN" sz="2400" dirty="0"/>
              <a:t>θ</a:t>
            </a:r>
            <a:r>
              <a:rPr lang="zh-CN" altLang="en-US" sz="2400" dirty="0"/>
              <a:t>偏导仅涉及交叉熵项和先验项）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91A97-3E4F-4913-BCB9-E223686D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26" y="5195199"/>
            <a:ext cx="8116621" cy="9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8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489425" y="4197927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μ</a:t>
            </a:r>
            <a:r>
              <a:rPr lang="zh-CN" altLang="en-US" sz="2400" dirty="0"/>
              <a:t>是数据集的分布。</a:t>
            </a:r>
            <a:r>
              <a:rPr lang="en-US" altLang="zh-CN" sz="2400" dirty="0"/>
              <a:t>q</a:t>
            </a:r>
            <a:r>
              <a:rPr lang="zh-CN" altLang="en-US" sz="2400" dirty="0"/>
              <a:t>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，对上式求极大值。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其中忽视了</a:t>
            </a:r>
            <a:r>
              <a:rPr lang="en-US" altLang="zh-CN" sz="2400" dirty="0"/>
              <a:t>Q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之间的关系，将</a:t>
            </a:r>
            <a:r>
              <a:rPr lang="en-US" altLang="zh-CN" sz="2400" dirty="0"/>
              <a:t>Q</a:t>
            </a:r>
            <a:r>
              <a:rPr lang="zh-CN" altLang="en-US" sz="2400" dirty="0"/>
              <a:t>所基于的策略固定为</a:t>
            </a:r>
            <a:r>
              <a:rPr lang="en-US" altLang="zh-CN" sz="2400" dirty="0"/>
              <a:t>π</a:t>
            </a:r>
            <a:r>
              <a:rPr lang="zh-CN" altLang="en-US" sz="2400" dirty="0"/>
              <a:t>，因此是部分优化。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（如果</a:t>
            </a:r>
            <a:r>
              <a:rPr lang="en-US" altLang="zh-CN" sz="2400" dirty="0"/>
              <a:t>q</a:t>
            </a:r>
            <a:r>
              <a:rPr lang="zh-CN" altLang="en-US" sz="2400" dirty="0"/>
              <a:t>与</a:t>
            </a:r>
            <a:r>
              <a:rPr lang="en-US" altLang="zh-CN" sz="2400" dirty="0"/>
              <a:t>π</a:t>
            </a:r>
            <a:r>
              <a:rPr lang="zh-CN" altLang="en-US" sz="2400" dirty="0"/>
              <a:t>差别不大，这个误差也不大）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CBD6D-26FE-42CE-AC94-C76FA9D3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45" y="1346974"/>
            <a:ext cx="9553575" cy="100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1925E-1FFB-47A2-A006-E79D27F4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20" y="2265184"/>
            <a:ext cx="102489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有参数版本的</a:t>
            </a:r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55927" y="3690850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FC179-21BE-4D5E-BDF0-43072405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1903023"/>
            <a:ext cx="7523864" cy="128456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EEC6038-6940-4852-BA11-EA43E19A44AD}"/>
              </a:ext>
            </a:extLst>
          </p:cNvPr>
          <p:cNvSpPr txBox="1">
            <a:spLocks/>
          </p:cNvSpPr>
          <p:nvPr/>
        </p:nvSpPr>
        <p:spPr>
          <a:xfrm>
            <a:off x="555927" y="3428999"/>
            <a:ext cx="11213150" cy="2913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假设</a:t>
            </a:r>
            <a:r>
              <a:rPr lang="en-US" altLang="zh-CN" sz="2400" dirty="0"/>
              <a:t>q</a:t>
            </a:r>
            <a:r>
              <a:rPr lang="zh-CN" altLang="en-US" sz="2400" dirty="0"/>
              <a:t>和</a:t>
            </a:r>
            <a:r>
              <a:rPr lang="en-US" altLang="zh-CN" sz="2400" dirty="0"/>
              <a:t>π</a:t>
            </a:r>
            <a:r>
              <a:rPr lang="zh-CN" altLang="en-US" sz="2400" dirty="0"/>
              <a:t>类似，也使用参数表示，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那么上述约束优化版本的</a:t>
            </a:r>
            <a:r>
              <a:rPr lang="en-US" altLang="zh-CN" sz="2400" dirty="0"/>
              <a:t>E</a:t>
            </a:r>
            <a:r>
              <a:rPr lang="zh-CN" altLang="en-US" sz="2400" dirty="0"/>
              <a:t>步类似于</a:t>
            </a:r>
            <a:r>
              <a:rPr lang="en-US" altLang="zh-CN" sz="2400" dirty="0"/>
              <a:t>TRPO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此时不再需要</a:t>
            </a:r>
            <a:r>
              <a:rPr lang="en-US" altLang="zh-CN" sz="2400" dirty="0"/>
              <a:t>M</a:t>
            </a:r>
            <a:r>
              <a:rPr lang="zh-CN" altLang="en-US" sz="2400" dirty="0"/>
              <a:t>步。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TRPO</a:t>
            </a:r>
            <a:r>
              <a:rPr lang="zh-CN" altLang="en-US" sz="2400" dirty="0"/>
              <a:t>使用的正向</a:t>
            </a:r>
            <a:r>
              <a:rPr lang="en-US" altLang="zh-CN" sz="2400" dirty="0"/>
              <a:t>KL</a:t>
            </a:r>
            <a:r>
              <a:rPr lang="zh-CN" altLang="en-US" sz="2400" dirty="0"/>
              <a:t>：</a:t>
            </a:r>
            <a:r>
              <a:rPr lang="en-US" altLang="zh-CN" sz="2400" dirty="0"/>
              <a:t>min{ KL(π_old || π_new) }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侧重雨露均沾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MPO</a:t>
            </a:r>
            <a:r>
              <a:rPr lang="zh-CN" altLang="en-US" sz="2400" dirty="0"/>
              <a:t>使用的反向</a:t>
            </a:r>
            <a:r>
              <a:rPr lang="en-US" altLang="zh-CN" sz="2400" dirty="0"/>
              <a:t>KL</a:t>
            </a:r>
            <a:r>
              <a:rPr lang="zh-CN" altLang="en-US" sz="2400" dirty="0"/>
              <a:t>：</a:t>
            </a:r>
            <a:r>
              <a:rPr lang="en-US" altLang="zh-CN" sz="2400" dirty="0"/>
              <a:t>min{ KL(π_new || π_old) }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侧重局部最优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6148" name="Picture 4" descr="在这里插入图片描述">
            <a:extLst>
              <a:ext uri="{FF2B5EF4-FFF2-40B4-BE49-F238E27FC236}">
                <a16:creationId xmlns:a16="http://schemas.microsoft.com/office/drawing/2014/main" id="{9E2D5388-AE96-4C0A-8506-8C7E9268C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7"/>
          <a:stretch/>
        </p:blipFill>
        <p:spPr bwMode="auto">
          <a:xfrm>
            <a:off x="6292561" y="4720530"/>
            <a:ext cx="5707902" cy="140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在这里插入图片描述">
            <a:extLst>
              <a:ext uri="{FF2B5EF4-FFF2-40B4-BE49-F238E27FC236}">
                <a16:creationId xmlns:a16="http://schemas.microsoft.com/office/drawing/2014/main" id="{5A0A98C0-C147-402D-A735-C668E6D82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4"/>
          <a:stretch/>
        </p:blipFill>
        <p:spPr bwMode="auto">
          <a:xfrm>
            <a:off x="6292561" y="3463215"/>
            <a:ext cx="5681383" cy="12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A04A080-0451-4219-9E17-662757C77D54}"/>
              </a:ext>
            </a:extLst>
          </p:cNvPr>
          <p:cNvSpPr txBox="1">
            <a:spLocks/>
          </p:cNvSpPr>
          <p:nvPr/>
        </p:nvSpPr>
        <p:spPr>
          <a:xfrm>
            <a:off x="555927" y="2328966"/>
            <a:ext cx="3989575" cy="46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可以把</a:t>
            </a:r>
            <a:r>
              <a:rPr lang="en-US" altLang="zh-CN" sz="2400" dirty="0"/>
              <a:t>(6)</a:t>
            </a:r>
            <a:r>
              <a:rPr lang="zh-CN" altLang="en-US" sz="2400" dirty="0"/>
              <a:t>写成约束优化问题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2F302-C189-8EEF-BA31-DE0D6E8E2539}"/>
              </a:ext>
            </a:extLst>
          </p:cNvPr>
          <p:cNvSpPr txBox="1"/>
          <p:nvPr/>
        </p:nvSpPr>
        <p:spPr>
          <a:xfrm>
            <a:off x="7547246" y="6029336"/>
            <a:ext cx="3613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进阶详解</a:t>
            </a:r>
            <a:r>
              <a:rPr lang="en-US" altLang="zh-CN" dirty="0">
                <a:hlinkClick r:id="rId5"/>
              </a:rPr>
              <a:t>KL</a:t>
            </a:r>
            <a:r>
              <a:rPr lang="zh-CN" altLang="en-US" dirty="0">
                <a:hlinkClick r:id="rId5"/>
              </a:rPr>
              <a:t>散度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 </a:t>
            </a:r>
            <a:r>
              <a:rPr lang="en-US" altLang="zh-CN" dirty="0">
                <a:hlinkClick r:id="rId5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8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无参数版本的</a:t>
            </a:r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55927" y="3690850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EEC6038-6940-4852-BA11-EA43E19A44AD}"/>
              </a:ext>
            </a:extLst>
          </p:cNvPr>
          <p:cNvSpPr txBox="1">
            <a:spLocks/>
          </p:cNvSpPr>
          <p:nvPr/>
        </p:nvSpPr>
        <p:spPr>
          <a:xfrm>
            <a:off x="623039" y="3970020"/>
            <a:ext cx="11213150" cy="164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使用拉格朗日对偶函数直接求解</a:t>
            </a:r>
            <a:r>
              <a:rPr lang="en-US" altLang="zh-CN" sz="2400" dirty="0"/>
              <a:t>(7)</a:t>
            </a:r>
            <a:r>
              <a:rPr lang="zh-CN" altLang="en-US" sz="2400" dirty="0"/>
              <a:t>可以得到</a:t>
            </a:r>
            <a:r>
              <a:rPr lang="en-US" altLang="zh-CN" sz="2400" dirty="0"/>
              <a:t>(8)</a:t>
            </a:r>
            <a:r>
              <a:rPr lang="zh-CN" altLang="en-US" sz="2400" dirty="0"/>
              <a:t> </a:t>
            </a:r>
            <a:r>
              <a:rPr lang="en-US" altLang="zh-CN" sz="2400" dirty="0"/>
              <a:t>(9)</a:t>
            </a:r>
            <a:r>
              <a:rPr lang="zh-CN" altLang="en-US" sz="2400" dirty="0"/>
              <a:t>，</a:t>
            </a:r>
            <a:r>
              <a:rPr lang="el-GR" altLang="zh-CN" sz="2400" dirty="0"/>
              <a:t>η</a:t>
            </a:r>
            <a:r>
              <a:rPr lang="en-US" altLang="zh-CN" sz="2400" dirty="0"/>
              <a:t>*</a:t>
            </a:r>
            <a:r>
              <a:rPr lang="zh-CN" altLang="en-US" sz="2400" dirty="0"/>
              <a:t>可以通过最小化</a:t>
            </a:r>
            <a:r>
              <a:rPr lang="en-US" altLang="zh-CN" sz="2400" dirty="0"/>
              <a:t>(9)</a:t>
            </a:r>
            <a:r>
              <a:rPr lang="zh-CN" altLang="en-US" sz="2400" dirty="0"/>
              <a:t>得到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(8)</a:t>
            </a:r>
            <a:r>
              <a:rPr lang="zh-CN" altLang="en-US" sz="2400" dirty="0"/>
              <a:t>说明</a:t>
            </a:r>
            <a:r>
              <a:rPr lang="en-US" altLang="zh-CN" sz="2400" dirty="0"/>
              <a:t>q</a:t>
            </a:r>
            <a:r>
              <a:rPr lang="zh-CN" altLang="en-US" sz="2400" dirty="0"/>
              <a:t>可以由</a:t>
            </a:r>
            <a:r>
              <a:rPr lang="en-US" altLang="zh-CN" sz="2400" dirty="0"/>
              <a:t>π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函数表示，因此不需要独立的表示</a:t>
            </a:r>
            <a:r>
              <a:rPr lang="en-US" altLang="zh-CN" sz="2400" dirty="0"/>
              <a:t>q</a:t>
            </a:r>
            <a:r>
              <a:rPr lang="zh-CN" altLang="en-US" sz="2400" dirty="0"/>
              <a:t>的网络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E84C5-A814-4AF9-8372-1B6BD7D4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01" y="1775620"/>
            <a:ext cx="8658225" cy="1076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7F7C16-F2B1-400B-B2C1-31A36301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14" y="2747875"/>
            <a:ext cx="10086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79F0E-CF75-B993-F77C-B95FCF55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37" y="1809238"/>
            <a:ext cx="9552953" cy="9685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279C1-5941-FEB3-83C0-C40BE0FE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4" y="2777787"/>
            <a:ext cx="11174979" cy="10912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1DFB3A-C14D-099C-3A40-A70CF64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4" y="3864886"/>
            <a:ext cx="10573037" cy="886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B036F7-8317-9DE9-F9CD-37B4B377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05" y="4695076"/>
            <a:ext cx="9772399" cy="1597200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88255E9-3711-8A5D-A3EB-2D34A0C8F694}"/>
              </a:ext>
            </a:extLst>
          </p:cNvPr>
          <p:cNvSpPr txBox="1">
            <a:spLocks/>
          </p:cNvSpPr>
          <p:nvPr/>
        </p:nvSpPr>
        <p:spPr>
          <a:xfrm>
            <a:off x="8357913" y="3560220"/>
            <a:ext cx="3613528" cy="37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引入先验相当于增加正则化项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D185881-9228-FBB3-2AC8-E2D7CD42002A}"/>
              </a:ext>
            </a:extLst>
          </p:cNvPr>
          <p:cNvSpPr txBox="1">
            <a:spLocks/>
          </p:cNvSpPr>
          <p:nvPr/>
        </p:nvSpPr>
        <p:spPr>
          <a:xfrm>
            <a:off x="932781" y="3864886"/>
            <a:ext cx="5435854" cy="286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Fisher</a:t>
            </a:r>
            <a:r>
              <a:rPr lang="zh-CN" altLang="en-US" sz="2000" dirty="0">
                <a:solidFill>
                  <a:srgbClr val="FF0000"/>
                </a:solidFill>
              </a:rPr>
              <a:t>信息矩阵即样本对数似然函数导数（评分函数）的协方差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8D0345-1C83-7547-39FF-A73F252B8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52" y="5628845"/>
            <a:ext cx="2993724" cy="43723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85577E-8BE4-B713-DEAF-910B4AA926B0}"/>
              </a:ext>
            </a:extLst>
          </p:cNvPr>
          <p:cNvSpPr txBox="1"/>
          <p:nvPr/>
        </p:nvSpPr>
        <p:spPr>
          <a:xfrm>
            <a:off x="7276143" y="5997872"/>
            <a:ext cx="4915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7"/>
              </a:rPr>
              <a:t>费舍尔信息矩阵及自然梯度法 </a:t>
            </a:r>
            <a:r>
              <a:rPr lang="en-US" altLang="zh-CN" dirty="0">
                <a:hlinkClick r:id="rId7"/>
              </a:rPr>
              <a:t>- </a:t>
            </a:r>
            <a:r>
              <a:rPr lang="zh-CN" altLang="en-US" dirty="0">
                <a:hlinkClick r:id="rId7"/>
              </a:rPr>
              <a:t>知乎 </a:t>
            </a:r>
            <a:r>
              <a:rPr lang="en-US" altLang="zh-CN" dirty="0">
                <a:hlinkClick r:id="rId7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69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8CECBC-D2B8-131B-DA5F-1196D9F7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59" y="1741207"/>
            <a:ext cx="9837841" cy="213055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5E8B29-DCFC-06B5-1F96-88BE371B3812}"/>
              </a:ext>
            </a:extLst>
          </p:cNvPr>
          <p:cNvSpPr txBox="1">
            <a:spLocks/>
          </p:cNvSpPr>
          <p:nvPr/>
        </p:nvSpPr>
        <p:spPr>
          <a:xfrm>
            <a:off x="555926" y="3983843"/>
            <a:ext cx="11482907" cy="235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步中最优决策预测分布</a:t>
            </a:r>
            <a:r>
              <a:rPr lang="en-US" altLang="zh-CN" sz="2400" dirty="0"/>
              <a:t>q</a:t>
            </a:r>
            <a:r>
              <a:rPr lang="zh-CN" altLang="en-US" sz="2400" dirty="0"/>
              <a:t>依赖状态动作价值函数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r>
              <a:rPr lang="en-US" altLang="zh-CN" sz="2400" dirty="0" err="1"/>
              <a:t>μb</a:t>
            </a:r>
            <a:r>
              <a:rPr lang="zh-CN" altLang="en-US" sz="2400" dirty="0"/>
              <a:t>为数据</a:t>
            </a:r>
            <a:r>
              <a:rPr lang="en-US" altLang="zh-CN" sz="2400" dirty="0"/>
              <a:t>batch</a:t>
            </a:r>
            <a:r>
              <a:rPr lang="zh-CN" altLang="en-US" sz="2400" dirty="0"/>
              <a:t>代表的策略的分布，</a:t>
            </a:r>
            <a:r>
              <a:rPr lang="en-US" altLang="zh-CN" sz="2400" dirty="0"/>
              <a:t>π</a:t>
            </a:r>
            <a:r>
              <a:rPr lang="zh-CN" altLang="en-US" sz="2400" dirty="0"/>
              <a:t>是生成</a:t>
            </a:r>
            <a:r>
              <a:rPr lang="en-US" altLang="zh-CN" sz="2400" dirty="0"/>
              <a:t>episode</a:t>
            </a:r>
            <a:r>
              <a:rPr lang="zh-CN" altLang="en-US" sz="2400" dirty="0"/>
              <a:t>的分布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使用</a:t>
            </a:r>
            <a:r>
              <a:rPr lang="en-US" altLang="zh-CN" sz="2400" dirty="0"/>
              <a:t>Retrace</a:t>
            </a:r>
            <a:r>
              <a:rPr lang="zh-CN" altLang="en-US" sz="2400" dirty="0"/>
              <a:t>，截断重要性采样比，防止</a:t>
            </a:r>
            <a:r>
              <a:rPr lang="en-US" altLang="zh-CN" sz="2400" dirty="0"/>
              <a:t>Off Policy</a:t>
            </a:r>
            <a:r>
              <a:rPr lang="zh-CN" altLang="en-US" sz="2400" dirty="0"/>
              <a:t>学习方差过大。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使用了</a:t>
            </a:r>
            <a:r>
              <a:rPr lang="en-US" altLang="zh-CN" sz="2400" dirty="0"/>
              <a:t>Tree Backup</a:t>
            </a:r>
            <a:endParaRPr lang="en-US" altLang="zh-CN" sz="2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/>
              <a:buNone/>
            </a:pPr>
            <a:r>
              <a:rPr lang="en-US" altLang="zh-CN" sz="2000" dirty="0">
                <a:hlinkClick r:id="rId3"/>
              </a:rPr>
              <a:t>Safe and Efficient Off-Policy Reinforcement Learning (neurips.cc)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88719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算法小结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5E8B29-DCFC-06B5-1F96-88BE371B3812}"/>
              </a:ext>
            </a:extLst>
          </p:cNvPr>
          <p:cNvSpPr txBox="1">
            <a:spLocks/>
          </p:cNvSpPr>
          <p:nvPr/>
        </p:nvSpPr>
        <p:spPr>
          <a:xfrm>
            <a:off x="555926" y="1805825"/>
            <a:ext cx="11482907" cy="3418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步预测最优决策分布</a:t>
            </a:r>
            <a:r>
              <a:rPr lang="en-US" altLang="zh-CN" sz="2400" dirty="0"/>
              <a:t>q</a:t>
            </a:r>
            <a:r>
              <a:rPr lang="zh-CN" altLang="en-US" sz="2400" dirty="0"/>
              <a:t>（初始化为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）依据为估值网络</a:t>
            </a:r>
            <a:r>
              <a:rPr lang="en-US" altLang="zh-CN" sz="2400" dirty="0"/>
              <a:t>Q</a:t>
            </a:r>
            <a:r>
              <a:rPr lang="zh-CN" altLang="en-US" sz="2400" dirty="0"/>
              <a:t>和采样策略</a:t>
            </a:r>
            <a:r>
              <a:rPr lang="en-US" altLang="zh-CN" sz="2400" dirty="0"/>
              <a:t>π</a:t>
            </a:r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步更新采样策略</a:t>
            </a:r>
            <a:r>
              <a:rPr lang="en-US" altLang="zh-CN" sz="2400" dirty="0"/>
              <a:t>π</a:t>
            </a:r>
            <a:r>
              <a:rPr lang="zh-CN" altLang="en-US" sz="2400" dirty="0"/>
              <a:t>，使之靠近猜测的最优策略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从</a:t>
            </a:r>
            <a:r>
              <a:rPr lang="en-US" altLang="zh-CN" sz="2400" dirty="0"/>
              <a:t>Replay Buffer</a:t>
            </a:r>
            <a:r>
              <a:rPr lang="zh-CN" altLang="en-US" sz="2400" dirty="0"/>
              <a:t>采样数据，计算</a:t>
            </a:r>
            <a:r>
              <a:rPr lang="en-US" altLang="zh-CN" sz="2400" dirty="0"/>
              <a:t>target</a:t>
            </a:r>
            <a:r>
              <a:rPr lang="zh-CN" altLang="en-US" sz="2400" dirty="0"/>
              <a:t>，减小</a:t>
            </a:r>
            <a:r>
              <a:rPr lang="en-US" altLang="zh-CN" sz="2400" dirty="0"/>
              <a:t>MSE loss</a:t>
            </a:r>
            <a:r>
              <a:rPr lang="zh-CN" altLang="en-US" sz="2400" dirty="0"/>
              <a:t>更新估值网络</a:t>
            </a:r>
            <a:r>
              <a:rPr lang="en-US" altLang="zh-CN" sz="24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68591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A7819-6E75-52C6-F322-679AB6B1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4" y="1823154"/>
            <a:ext cx="10439783" cy="43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2C1020-CE0E-5239-A537-6F9AF1EE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95" y="2018919"/>
            <a:ext cx="10481138" cy="40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E4F6-6631-CFE9-F2B8-74C2C2E0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86" y="2038829"/>
            <a:ext cx="10903875" cy="39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概览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4301513-E839-4B7F-BC5D-ED736D05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2299252"/>
            <a:ext cx="10706878" cy="3930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PPO</a:t>
            </a:r>
            <a:r>
              <a:rPr lang="zh-CN" altLang="en-US" sz="2400" dirty="0"/>
              <a:t>作为</a:t>
            </a:r>
            <a:r>
              <a:rPr lang="en-US" altLang="zh-CN" sz="2400" dirty="0"/>
              <a:t>On-Policy</a:t>
            </a:r>
            <a:r>
              <a:rPr lang="zh-CN" altLang="en-US" sz="2400" dirty="0"/>
              <a:t>算法，最大的不足是数据利用效率低，学后即弃。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需要一种性能达到</a:t>
            </a:r>
            <a:r>
              <a:rPr lang="en-US" altLang="zh-CN" sz="2400" dirty="0"/>
              <a:t>/</a:t>
            </a:r>
            <a:r>
              <a:rPr lang="zh-CN" altLang="en-US" sz="2400" dirty="0"/>
              <a:t>超过</a:t>
            </a:r>
            <a:r>
              <a:rPr lang="en-US" altLang="zh-CN" sz="2400" dirty="0"/>
              <a:t>PPO</a:t>
            </a:r>
            <a:r>
              <a:rPr lang="zh-CN" altLang="en-US" sz="2400" dirty="0"/>
              <a:t>的</a:t>
            </a:r>
            <a:r>
              <a:rPr lang="en-US" altLang="zh-CN" sz="2400" dirty="0"/>
              <a:t>Off-Policy</a:t>
            </a:r>
            <a:r>
              <a:rPr lang="zh-CN" altLang="en-US" sz="2400" dirty="0"/>
              <a:t>算法，解决数据利用效率低的问题。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MPO</a:t>
            </a:r>
            <a:r>
              <a:rPr lang="zh-CN" altLang="en-US" sz="2400" dirty="0"/>
              <a:t>：将</a:t>
            </a:r>
            <a:r>
              <a:rPr lang="en-US" altLang="zh-CN" sz="2400" dirty="0"/>
              <a:t>MDP</a:t>
            </a:r>
            <a:r>
              <a:rPr lang="zh-CN" altLang="en-US" sz="2400" dirty="0"/>
              <a:t>问题建模为含有隐变量的概率模型参数的推断问题。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隐变量为最优决策函数。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使用</a:t>
            </a:r>
            <a:r>
              <a:rPr lang="en-US" altLang="zh-CN" sz="2400" dirty="0"/>
              <a:t>EM</a:t>
            </a:r>
            <a:r>
              <a:rPr lang="zh-CN" altLang="en-US" sz="2400" dirty="0"/>
              <a:t>算法求解极大似然估计。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4854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4F123-E47B-228E-7FCA-89F9863A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3" y="2093155"/>
            <a:ext cx="10938131" cy="290991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42D1838-FA07-2103-0199-5D5137F8832D}"/>
              </a:ext>
            </a:extLst>
          </p:cNvPr>
          <p:cNvSpPr txBox="1">
            <a:spLocks/>
          </p:cNvSpPr>
          <p:nvPr/>
        </p:nvSpPr>
        <p:spPr>
          <a:xfrm>
            <a:off x="1359930" y="5405541"/>
            <a:ext cx="9472139" cy="47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离散动作决策</a:t>
            </a:r>
            <a:r>
              <a:rPr lang="en-US" altLang="zh-CN" sz="2400" dirty="0"/>
              <a:t>(Atari games)</a:t>
            </a:r>
            <a:r>
              <a:rPr lang="zh-CN" altLang="en-US" sz="2400" dirty="0"/>
              <a:t>问题上表现不如连续控制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Mujoco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Envs</a:t>
            </a:r>
            <a:r>
              <a:rPr lang="en-US" altLang="zh-CN" sz="2400" dirty="0"/>
              <a:t>)</a:t>
            </a:r>
            <a:r>
              <a:rPr lang="zh-CN" altLang="en-US" sz="2400" dirty="0"/>
              <a:t>问题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0633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8" y="1217320"/>
            <a:ext cx="3249412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2A1E57-F367-8AFD-9C94-9CA3F71E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005" y="1217320"/>
            <a:ext cx="8496109" cy="5121448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5153168-D1F9-5334-DD2B-B367BE33D064}"/>
              </a:ext>
            </a:extLst>
          </p:cNvPr>
          <p:cNvSpPr txBox="1">
            <a:spLocks/>
          </p:cNvSpPr>
          <p:nvPr/>
        </p:nvSpPr>
        <p:spPr>
          <a:xfrm>
            <a:off x="96494" y="1805825"/>
            <a:ext cx="3055659" cy="437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定义了含</a:t>
            </a:r>
            <a:r>
              <a:rPr lang="en-US" altLang="zh-CN" sz="2400" dirty="0"/>
              <a:t>/</a:t>
            </a:r>
            <a:r>
              <a:rPr lang="zh-CN" altLang="en-US" sz="2400" dirty="0"/>
              <a:t>不含正则项的回报函数</a:t>
            </a:r>
            <a:r>
              <a:rPr lang="en-US" altLang="zh-CN" sz="2400" dirty="0"/>
              <a:t>r/</a:t>
            </a:r>
            <a:r>
              <a:rPr lang="zh-CN" altLang="en-US" sz="2400" dirty="0"/>
              <a:t>贝尔曼算子</a:t>
            </a:r>
            <a:r>
              <a:rPr lang="en-US" altLang="zh-CN" sz="2400" dirty="0"/>
              <a:t>/</a:t>
            </a:r>
            <a:r>
              <a:rPr lang="zh-CN" altLang="en-US" sz="2400" dirty="0"/>
              <a:t>值函数。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上述正则项限制了猜测最优决策分布</a:t>
            </a:r>
            <a:r>
              <a:rPr lang="en-US" altLang="zh-CN" sz="2400" dirty="0"/>
              <a:t>p</a:t>
            </a:r>
            <a:r>
              <a:rPr lang="zh-CN" altLang="en-US" sz="2400" dirty="0"/>
              <a:t>与当前采样分布的距离。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（使用交叉熵）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4104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2766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5153168-D1F9-5334-DD2B-B367BE33D064}"/>
              </a:ext>
            </a:extLst>
          </p:cNvPr>
          <p:cNvSpPr txBox="1">
            <a:spLocks/>
          </p:cNvSpPr>
          <p:nvPr/>
        </p:nvSpPr>
        <p:spPr>
          <a:xfrm>
            <a:off x="190309" y="2147748"/>
            <a:ext cx="4468996" cy="853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KL&gt;=0</a:t>
            </a:r>
            <a:r>
              <a:rPr lang="zh-CN" altLang="en-US" sz="2400" dirty="0"/>
              <a:t>，正则化的值函数不大于未正则化的值函数。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9F402-D6FF-3997-E963-4234E0F5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37" y="1380566"/>
            <a:ext cx="6616764" cy="1077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24780-3424-8EAB-5A5C-154759C6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00" y="2614233"/>
            <a:ext cx="7862001" cy="373885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7863DCE-B7E4-C4FA-95A6-A5B225866D36}"/>
              </a:ext>
            </a:extLst>
          </p:cNvPr>
          <p:cNvSpPr txBox="1">
            <a:spLocks/>
          </p:cNvSpPr>
          <p:nvPr/>
        </p:nvSpPr>
        <p:spPr>
          <a:xfrm>
            <a:off x="190309" y="3857151"/>
            <a:ext cx="3471886" cy="108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含</a:t>
            </a:r>
            <a:r>
              <a:rPr lang="en-US" altLang="zh-CN" sz="2400" dirty="0"/>
              <a:t>/</a:t>
            </a:r>
            <a:r>
              <a:rPr lang="zh-CN" altLang="en-US" sz="2400" dirty="0"/>
              <a:t>不含正则化项的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贝尔曼（最优）方程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619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215939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66836A-E458-E080-0F12-6E90816D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53" y="1501201"/>
            <a:ext cx="8647743" cy="754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61DB2A-FCC8-1414-2AB1-795EBDC1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4" y="2255732"/>
            <a:ext cx="10937132" cy="2992324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7506924-3726-FEA0-5FE9-37B652C5A620}"/>
              </a:ext>
            </a:extLst>
          </p:cNvPr>
          <p:cNvSpPr txBox="1">
            <a:spLocks/>
          </p:cNvSpPr>
          <p:nvPr/>
        </p:nvSpPr>
        <p:spPr>
          <a:xfrm>
            <a:off x="2280696" y="5535367"/>
            <a:ext cx="7990053" cy="552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以下说明交替优化</a:t>
            </a:r>
            <a:r>
              <a:rPr lang="en-US" altLang="zh-CN" sz="2400" dirty="0"/>
              <a:t>q</a:t>
            </a:r>
            <a:r>
              <a:rPr lang="zh-CN" altLang="en-US" sz="2400" dirty="0"/>
              <a:t>（</a:t>
            </a:r>
            <a:r>
              <a:rPr lang="en-US" altLang="zh-CN" sz="2400" dirty="0"/>
              <a:t>E</a:t>
            </a:r>
            <a:r>
              <a:rPr lang="zh-CN" altLang="en-US" sz="2400" dirty="0"/>
              <a:t>步）和</a:t>
            </a:r>
            <a:r>
              <a:rPr lang="en-US" altLang="zh-CN" sz="2400" dirty="0"/>
              <a:t>θ</a:t>
            </a:r>
            <a:r>
              <a:rPr lang="zh-CN" altLang="en-US" sz="2400" dirty="0"/>
              <a:t>（</a:t>
            </a:r>
            <a:r>
              <a:rPr lang="en-US" altLang="zh-CN" sz="2400" dirty="0"/>
              <a:t>M</a:t>
            </a:r>
            <a:r>
              <a:rPr lang="zh-CN" altLang="en-US" sz="2400" dirty="0"/>
              <a:t>步）能够使得目标函数提升的幅度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1253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168269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D33D00-9975-D2AB-9DBE-07C702EF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92" y="1092377"/>
            <a:ext cx="8593408" cy="574570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317552" y="2272130"/>
            <a:ext cx="3244708" cy="390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</a:t>
            </a:r>
            <a:r>
              <a:rPr lang="zh-CN" altLang="en-US" sz="2400" dirty="0"/>
              <a:t>可用</a:t>
            </a:r>
            <a:r>
              <a:rPr lang="en-US" altLang="zh-CN" sz="2400" dirty="0"/>
              <a:t>π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表出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（直接求解得到）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</a:t>
            </a:r>
            <a:r>
              <a:rPr lang="zh-CN" altLang="en-US" sz="2400" dirty="0"/>
              <a:t>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，在</a:t>
            </a:r>
            <a:r>
              <a:rPr lang="en-US" altLang="zh-CN" sz="2400" dirty="0"/>
              <a:t>q</a:t>
            </a:r>
            <a:r>
              <a:rPr lang="zh-CN" altLang="en-US" sz="2400" dirty="0"/>
              <a:t>提升后，正则化的值函数大于未正则化的值函数。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更新</a:t>
            </a:r>
            <a:r>
              <a:rPr lang="en-US" altLang="zh-CN" sz="2400" dirty="0"/>
              <a:t>θ</a:t>
            </a:r>
            <a:r>
              <a:rPr lang="zh-CN" altLang="en-US" sz="2400" dirty="0"/>
              <a:t>，目标提升量和梯度成正比。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7081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623302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  <a:r>
              <a:rPr lang="en-US" altLang="zh-CN" dirty="0"/>
              <a:t>(q)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148650" y="1989145"/>
            <a:ext cx="3118922" cy="417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可直接求解</a:t>
            </a:r>
            <a:r>
              <a:rPr lang="en-US" altLang="zh-CN" sz="2400" dirty="0"/>
              <a:t>qi</a:t>
            </a:r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qi</a:t>
            </a:r>
            <a:r>
              <a:rPr lang="zh-CN" altLang="en-US" sz="2400" dirty="0"/>
              <a:t>使得目标最大，因此大于取</a:t>
            </a:r>
            <a:r>
              <a:rPr lang="en-US" altLang="zh-CN" sz="2400" dirty="0"/>
              <a:t>π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由正则化的贝尔曼算子的保单调性可得到正则化的值函数随</a:t>
            </a:r>
            <a:r>
              <a:rPr lang="en-US" altLang="zh-CN" sz="2400" dirty="0"/>
              <a:t>qi</a:t>
            </a:r>
            <a:r>
              <a:rPr lang="zh-CN" altLang="en-US" sz="2400" dirty="0"/>
              <a:t>改变而提升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F08D37-CE57-CB6A-BF1E-CABD493D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14" y="1944398"/>
            <a:ext cx="8768416" cy="37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0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3834347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  <a:r>
              <a:rPr lang="en-US" altLang="zh-CN" dirty="0"/>
              <a:t>(</a:t>
            </a:r>
            <a:r>
              <a:rPr lang="en-US" altLang="zh-CN" sz="4400" dirty="0"/>
              <a:t>θ)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148649" y="2081235"/>
            <a:ext cx="3461281" cy="4069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因为</a:t>
            </a:r>
            <a:r>
              <a:rPr lang="en-US" altLang="zh-CN" sz="2400" dirty="0"/>
              <a:t>qi+1</a:t>
            </a:r>
            <a:r>
              <a:rPr lang="zh-CN" altLang="en-US" sz="2400" dirty="0"/>
              <a:t>是</a:t>
            </a:r>
            <a:r>
              <a:rPr lang="en-US" altLang="zh-CN" sz="2400" dirty="0"/>
              <a:t>argmax</a:t>
            </a:r>
            <a:r>
              <a:rPr lang="zh-CN" altLang="en-US" sz="2400" dirty="0"/>
              <a:t>，故有</a:t>
            </a:r>
            <a:r>
              <a:rPr lang="en-US" altLang="zh-CN" sz="2400" dirty="0"/>
              <a:t>(22)</a:t>
            </a:r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(23)</a:t>
            </a:r>
            <a:r>
              <a:rPr lang="zh-CN" altLang="en-US" sz="2400" dirty="0"/>
              <a:t>由</a:t>
            </a:r>
            <a:r>
              <a:rPr lang="en-US" altLang="zh-CN" sz="2400" dirty="0"/>
              <a:t>f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θi</a:t>
            </a:r>
            <a:r>
              <a:rPr lang="zh-CN" altLang="en-US" sz="2400" dirty="0"/>
              <a:t>处一阶泰勒展开近似得到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17E45-5A2F-FF19-758B-CEBD39B2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71" y="2081235"/>
            <a:ext cx="8626285" cy="32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1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720977-6778-23D2-0DDE-55220870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88" y="291777"/>
            <a:ext cx="8056424" cy="59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3F56A3-88D2-23A6-6394-7E27A8FF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1" y="1213422"/>
            <a:ext cx="11079974" cy="5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2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764ED-C533-E3B3-DA0B-A559F88E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3" y="1421437"/>
            <a:ext cx="11446101" cy="310826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34E11D-4C12-B7D4-66AB-7F4F32C70D76}"/>
              </a:ext>
            </a:extLst>
          </p:cNvPr>
          <p:cNvSpPr txBox="1">
            <a:spLocks/>
          </p:cNvSpPr>
          <p:nvPr/>
        </p:nvSpPr>
        <p:spPr>
          <a:xfrm>
            <a:off x="2965520" y="5230173"/>
            <a:ext cx="6503503" cy="52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证明了经过一轮</a:t>
            </a:r>
            <a:r>
              <a:rPr lang="en-US" altLang="zh-CN" sz="2400" dirty="0"/>
              <a:t>EM</a:t>
            </a:r>
            <a:r>
              <a:rPr lang="zh-CN" altLang="en-US" sz="2400" dirty="0"/>
              <a:t>迭代，目标函数的提升幅度。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354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4E3C448-99A9-4D69-8FF9-DA4C460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75183"/>
            <a:ext cx="10706878" cy="419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在含有隐变量的概率模型中，求解参数的极大似然估计问题。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（在一簇分布</a:t>
            </a:r>
            <a:r>
              <a:rPr lang="en-US" altLang="zh-CN" sz="2400" dirty="0"/>
              <a:t>p</a:t>
            </a:r>
            <a:r>
              <a:rPr lang="zh-CN" altLang="en-US" sz="2400" dirty="0"/>
              <a:t>中找到产生当前数据集概率最高的分布）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似然函数：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对数似然函数：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p</a:t>
            </a:r>
            <a:r>
              <a:rPr lang="zh-CN" altLang="en-US" sz="2000" dirty="0"/>
              <a:t>是含参数的概率模型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是隐变量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猜测的隐变量分布</a:t>
            </a:r>
            <a:r>
              <a:rPr lang="en-US" altLang="zh-CN" sz="2000" dirty="0"/>
              <a:t>Q</a:t>
            </a:r>
          </a:p>
          <a:p>
            <a:pPr marL="0" indent="0">
              <a:buNone/>
            </a:pPr>
            <a:r>
              <a:rPr lang="en-US" altLang="zh-CN" sz="2000" dirty="0"/>
              <a:t>Jensen</a:t>
            </a:r>
            <a:r>
              <a:rPr lang="zh-CN" altLang="en-US" sz="2000" dirty="0"/>
              <a:t>不等式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A96FE4-0A4F-450D-839E-E183D1C6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92" y="2694639"/>
            <a:ext cx="4557042" cy="7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ip_image035">
            <a:extLst>
              <a:ext uri="{FF2B5EF4-FFF2-40B4-BE49-F238E27FC236}">
                <a16:creationId xmlns:a16="http://schemas.microsoft.com/office/drawing/2014/main" id="{E4E59672-291F-4331-B77B-02260F4A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00" y="3552470"/>
            <a:ext cx="7619226" cy="251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1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34E11D-4C12-B7D4-66AB-7F4F32C70D76}"/>
              </a:ext>
            </a:extLst>
          </p:cNvPr>
          <p:cNvSpPr txBox="1">
            <a:spLocks/>
          </p:cNvSpPr>
          <p:nvPr/>
        </p:nvSpPr>
        <p:spPr>
          <a:xfrm>
            <a:off x="982293" y="4832019"/>
            <a:ext cx="10306863" cy="515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设策略为高斯分布，协方差矩阵半正定，有</a:t>
            </a:r>
            <a:r>
              <a:rPr lang="en-US" altLang="zh-CN" sz="2400" dirty="0"/>
              <a:t>Cholesky</a:t>
            </a:r>
            <a:r>
              <a:rPr lang="zh-CN" altLang="en-US" sz="2400" dirty="0"/>
              <a:t>分解为下三角矩阵与转置之积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BF38A2-508D-56AC-305C-E8FBBECF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457"/>
            <a:ext cx="12192000" cy="14950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高斯分布策略更新方式</a:t>
            </a:r>
          </a:p>
        </p:txBody>
      </p:sp>
    </p:spTree>
    <p:extLst>
      <p:ext uri="{BB962C8B-B14F-4D97-AF65-F5344CB8AC3E}">
        <p14:creationId xmlns:p14="http://schemas.microsoft.com/office/powerpoint/2010/main" val="262103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步更新方式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318FAC3-F785-C948-DCBA-640330E723EB}"/>
              </a:ext>
            </a:extLst>
          </p:cNvPr>
          <p:cNvSpPr txBox="1">
            <a:spLocks/>
          </p:cNvSpPr>
          <p:nvPr/>
        </p:nvSpPr>
        <p:spPr>
          <a:xfrm>
            <a:off x="1493665" y="5823208"/>
            <a:ext cx="9353460" cy="51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最大化数据集</a:t>
            </a:r>
            <a:r>
              <a:rPr lang="en-US" altLang="zh-CN" sz="2400" dirty="0"/>
              <a:t>μ</a:t>
            </a:r>
            <a:r>
              <a:rPr lang="zh-CN" altLang="en-US" sz="2400" dirty="0"/>
              <a:t>上价值</a:t>
            </a:r>
            <a:r>
              <a:rPr lang="en-US" altLang="zh-CN" sz="2400" dirty="0"/>
              <a:t>Q</a:t>
            </a:r>
            <a:r>
              <a:rPr lang="zh-CN" altLang="en-US" sz="2400" dirty="0"/>
              <a:t>的期望之和，约束为</a:t>
            </a:r>
            <a:r>
              <a:rPr lang="en-US" altLang="zh-CN" sz="2400" dirty="0"/>
              <a:t>KL(q||π)</a:t>
            </a:r>
            <a:r>
              <a:rPr lang="zh-CN" altLang="en-US" sz="2400" dirty="0"/>
              <a:t>和归一化条件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E58CF-355C-A1E8-4F36-10E399E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411"/>
            <a:ext cx="12192000" cy="37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步更新方式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318FAC3-F785-C948-DCBA-640330E723EB}"/>
              </a:ext>
            </a:extLst>
          </p:cNvPr>
          <p:cNvSpPr txBox="1">
            <a:spLocks/>
          </p:cNvSpPr>
          <p:nvPr/>
        </p:nvSpPr>
        <p:spPr>
          <a:xfrm>
            <a:off x="65006" y="1819347"/>
            <a:ext cx="4459324" cy="4597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900" dirty="0"/>
              <a:t>写出拉格朗日对偶问题，新问题的解是原优化问题的下界。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利用</a:t>
            </a:r>
            <a:r>
              <a:rPr lang="en-US" altLang="zh-CN" sz="1900" dirty="0"/>
              <a:t>KKT</a:t>
            </a:r>
            <a:r>
              <a:rPr lang="zh-CN" altLang="en-US" sz="1900" dirty="0"/>
              <a:t>条件，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可以使用</a:t>
            </a:r>
            <a:r>
              <a:rPr lang="en-US" altLang="zh-CN" sz="1900" dirty="0"/>
              <a:t>π,</a:t>
            </a:r>
            <a:r>
              <a:rPr lang="zh-CN" altLang="en-US" sz="1900" dirty="0"/>
              <a:t> </a:t>
            </a:r>
            <a:r>
              <a:rPr lang="en-US" altLang="zh-CN" sz="1900" dirty="0"/>
              <a:t>Q</a:t>
            </a:r>
          </a:p>
          <a:p>
            <a:pPr marL="0" indent="0">
              <a:buNone/>
            </a:pPr>
            <a:r>
              <a:rPr lang="zh-CN" altLang="en-US" sz="1900" dirty="0"/>
              <a:t>和对偶变元表示</a:t>
            </a:r>
            <a:r>
              <a:rPr lang="en-US" altLang="zh-CN" sz="1900" dirty="0"/>
              <a:t>q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zh-CN" altLang="en-US" sz="1900" dirty="0"/>
              <a:t>消去多余的对偶变元，简化拉格朗日对偶函数的表示</a:t>
            </a:r>
            <a:endParaRPr lang="en-US" altLang="zh-CN" sz="1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D6965-AC78-98EC-467B-5B3B22B6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12" y="86673"/>
            <a:ext cx="7024905" cy="4703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60F33E-CC07-5CA9-9B12-6DD4C44F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12" y="4790530"/>
            <a:ext cx="7024905" cy="16345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82C48D-25FC-B23F-45D2-79ED4AB0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88" y="2371518"/>
            <a:ext cx="2343203" cy="8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0B41A-1975-E6B9-92F6-85453AEA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7" y="3215568"/>
            <a:ext cx="3810250" cy="68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C2620C-6F2E-AEB2-BF4E-AF8C47575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72" y="3884757"/>
            <a:ext cx="2730140" cy="19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步更新方式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249A9-B62C-36DA-B8FB-7FC9C807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04" y="1267176"/>
            <a:ext cx="8407585" cy="461347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C3DC278-1E54-87A8-DEA1-C5655A8D0578}"/>
              </a:ext>
            </a:extLst>
          </p:cNvPr>
          <p:cNvSpPr txBox="1">
            <a:spLocks/>
          </p:cNvSpPr>
          <p:nvPr/>
        </p:nvSpPr>
        <p:spPr>
          <a:xfrm>
            <a:off x="190308" y="2002146"/>
            <a:ext cx="2942920" cy="402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对参数的先验设为高斯分布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+</a:t>
            </a:r>
          </a:p>
          <a:p>
            <a:pPr marL="0" indent="0">
              <a:buNone/>
            </a:pPr>
            <a:r>
              <a:rPr lang="zh-CN" altLang="en-US" sz="2400" dirty="0"/>
              <a:t>将高斯分布的协方差矩阵设为</a:t>
            </a:r>
            <a:r>
              <a:rPr lang="en-US" altLang="zh-CN" sz="2400" dirty="0"/>
              <a:t>Fisher</a:t>
            </a:r>
            <a:r>
              <a:rPr lang="zh-CN" altLang="en-US" sz="2400" dirty="0"/>
              <a:t>信息矩阵的逆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可以得到</a:t>
            </a:r>
            <a:r>
              <a:rPr lang="en-US" altLang="zh-CN" sz="2400" dirty="0"/>
              <a:t>KL</a:t>
            </a:r>
            <a:r>
              <a:rPr lang="zh-CN" altLang="en-US" sz="2400" dirty="0"/>
              <a:t>正则化项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775617-AA7C-73BA-8BA1-815EF283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7" y="6022559"/>
            <a:ext cx="6018173" cy="5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9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步更新方式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C3DC278-1E54-87A8-DEA1-C5655A8D0578}"/>
              </a:ext>
            </a:extLst>
          </p:cNvPr>
          <p:cNvSpPr txBox="1">
            <a:spLocks/>
          </p:cNvSpPr>
          <p:nvPr/>
        </p:nvSpPr>
        <p:spPr>
          <a:xfrm>
            <a:off x="94967" y="2071484"/>
            <a:ext cx="3774981" cy="11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将</a:t>
            </a:r>
            <a:r>
              <a:rPr lang="en-US" altLang="zh-CN" sz="2400" dirty="0"/>
              <a:t>π,</a:t>
            </a:r>
            <a:r>
              <a:rPr lang="zh-CN" altLang="en-US" sz="2400" dirty="0"/>
              <a:t> </a:t>
            </a:r>
            <a:r>
              <a:rPr lang="en-US" altLang="zh-CN" sz="2400" dirty="0"/>
              <a:t>π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均表示为高斯分布，代入</a:t>
            </a:r>
            <a:r>
              <a:rPr lang="en-US" altLang="zh-CN" sz="2400" dirty="0"/>
              <a:t>(27)</a:t>
            </a:r>
            <a:r>
              <a:rPr lang="zh-CN" altLang="en-US" sz="2400" dirty="0"/>
              <a:t>左侧即得分解形式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F33C70-535F-2004-D2ED-00D05475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26" y="1107799"/>
            <a:ext cx="6448069" cy="2835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B6783-BA40-6E2D-B8B6-62BC418B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" y="3943042"/>
            <a:ext cx="7666226" cy="236166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BCAD5B-0515-D00A-72B5-8583398FCAF4}"/>
              </a:ext>
            </a:extLst>
          </p:cNvPr>
          <p:cNvSpPr txBox="1">
            <a:spLocks/>
          </p:cNvSpPr>
          <p:nvPr/>
        </p:nvSpPr>
        <p:spPr>
          <a:xfrm>
            <a:off x="7982931" y="4255644"/>
            <a:ext cx="3774981" cy="17948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在原问题上（非对偶问题）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交替优化外层</a:t>
            </a:r>
            <a:r>
              <a:rPr lang="en-US" altLang="zh-CN" sz="2400" dirty="0"/>
              <a:t>θ</a:t>
            </a:r>
          </a:p>
          <a:p>
            <a:pPr marL="0" indent="0">
              <a:buNone/>
            </a:pPr>
            <a:r>
              <a:rPr lang="zh-CN" altLang="en-US" sz="2400" dirty="0"/>
              <a:t>和内层拉格朗日乘子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直至收敛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6176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伪代码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72CF9-BD81-79C7-7347-2D047941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472"/>
            <a:ext cx="5269718" cy="4513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543520-96C6-FE55-6D0D-217E1307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18" y="1087746"/>
            <a:ext cx="6837878" cy="53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4E3C448-99A9-4D69-8FF9-DA4C460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50" y="3438366"/>
            <a:ext cx="2017333" cy="440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取等号条件：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32" name="Picture 8" descr="clip_image035">
            <a:extLst>
              <a:ext uri="{FF2B5EF4-FFF2-40B4-BE49-F238E27FC236}">
                <a16:creationId xmlns:a16="http://schemas.microsoft.com/office/drawing/2014/main" id="{E4E59672-291F-4331-B77B-02260F4A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1780570"/>
            <a:ext cx="4572300" cy="150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ip_image063">
            <a:extLst>
              <a:ext uri="{FF2B5EF4-FFF2-40B4-BE49-F238E27FC236}">
                <a16:creationId xmlns:a16="http://schemas.microsoft.com/office/drawing/2014/main" id="{E43DE1C5-AD8A-425F-B4F7-17E6E414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3879213"/>
            <a:ext cx="1146205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A86469-0427-4E3C-8D69-A9F76E99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21" y="3879213"/>
            <a:ext cx="1948548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7CF61B0-F66D-440A-9E5D-66574B84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7" y="3862434"/>
            <a:ext cx="1424142" cy="4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ip_image070">
            <a:extLst>
              <a:ext uri="{FF2B5EF4-FFF2-40B4-BE49-F238E27FC236}">
                <a16:creationId xmlns:a16="http://schemas.microsoft.com/office/drawing/2014/main" id="{BD3DF4BA-4D54-463C-8B4B-F2292116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4482776"/>
            <a:ext cx="3338343" cy="184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7F7486C-EBA9-47DD-9955-F4C4BE1801FB}"/>
              </a:ext>
            </a:extLst>
          </p:cNvPr>
          <p:cNvSpPr txBox="1">
            <a:spLocks/>
          </p:cNvSpPr>
          <p:nvPr/>
        </p:nvSpPr>
        <p:spPr>
          <a:xfrm>
            <a:off x="5669509" y="1727518"/>
            <a:ext cx="6522491" cy="4487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取等号条件：猜测的隐变量分布恰好为给定数据集</a:t>
            </a:r>
            <a:r>
              <a:rPr lang="en-US" altLang="zh-CN" sz="2400" dirty="0"/>
              <a:t>X</a:t>
            </a:r>
            <a:r>
              <a:rPr lang="zh-CN" altLang="en-US" sz="2400" dirty="0"/>
              <a:t>和当前参数</a:t>
            </a:r>
            <a:r>
              <a:rPr lang="en-US" altLang="zh-CN" sz="2400" dirty="0"/>
              <a:t>θ</a:t>
            </a:r>
            <a:r>
              <a:rPr lang="zh-CN" altLang="en-US" sz="2400" dirty="0"/>
              <a:t>情况下的后验分布。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由</a:t>
            </a:r>
            <a:r>
              <a:rPr lang="en-US" altLang="zh-CN" sz="2400" dirty="0"/>
              <a:t>(3)</a:t>
            </a:r>
            <a:r>
              <a:rPr lang="zh-CN" altLang="en-US" sz="2400" dirty="0"/>
              <a:t>得到对数似然的一个下界。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给定</a:t>
            </a:r>
            <a:r>
              <a:rPr lang="en-US" altLang="zh-CN" sz="2400" dirty="0"/>
              <a:t>θ</a:t>
            </a:r>
            <a:r>
              <a:rPr lang="zh-CN" altLang="en-US" sz="2400" dirty="0"/>
              <a:t>，计算</a:t>
            </a:r>
            <a:r>
              <a:rPr lang="en-US" altLang="zh-CN" sz="2400" dirty="0"/>
              <a:t>Q</a:t>
            </a:r>
            <a:r>
              <a:rPr lang="zh-CN" altLang="en-US" sz="2400" dirty="0"/>
              <a:t>使等号成立（或仅下界提升）为</a:t>
            </a:r>
            <a:r>
              <a:rPr lang="en-US" altLang="zh-CN" sz="2400" dirty="0"/>
              <a:t>E</a:t>
            </a:r>
            <a:r>
              <a:rPr lang="zh-CN" altLang="en-US" sz="2400" dirty="0"/>
              <a:t>步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给定</a:t>
            </a:r>
            <a:r>
              <a:rPr lang="en-US" altLang="zh-CN" sz="2400" dirty="0"/>
              <a:t>Q</a:t>
            </a:r>
            <a:r>
              <a:rPr lang="zh-CN" altLang="en-US" sz="2400" dirty="0"/>
              <a:t>，改变</a:t>
            </a:r>
            <a:r>
              <a:rPr lang="en-US" altLang="zh-CN" sz="2400" dirty="0"/>
              <a:t>θ</a:t>
            </a:r>
            <a:r>
              <a:rPr lang="zh-CN" altLang="en-US" sz="2400" dirty="0"/>
              <a:t>最大化该下界为</a:t>
            </a:r>
            <a:r>
              <a:rPr lang="en-US" altLang="zh-CN" sz="2400" dirty="0"/>
              <a:t>M</a:t>
            </a:r>
            <a:r>
              <a:rPr lang="zh-CN" altLang="en-US" sz="2400" dirty="0"/>
              <a:t>步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	E</a:t>
            </a:r>
            <a:r>
              <a:rPr lang="zh-CN" altLang="en-US" sz="2400" dirty="0"/>
              <a:t>步</a:t>
            </a:r>
            <a:r>
              <a:rPr lang="en-US" altLang="zh-CN" sz="2400" dirty="0"/>
              <a:t>M</a:t>
            </a:r>
            <a:r>
              <a:rPr lang="zh-CN" altLang="en-US" sz="2400" dirty="0"/>
              <a:t>步交替进行即为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1E696C-EF09-49ED-802B-A86DBCA1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129" y="5623257"/>
            <a:ext cx="2127563" cy="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1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BBC838-C406-4930-B610-713F1810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81" y="1690688"/>
            <a:ext cx="5873379" cy="1596468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D99AA21-A8D0-4081-92F1-029777D1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75183"/>
            <a:ext cx="10706878" cy="4192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抛硬币例子：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设</a:t>
            </a:r>
            <a:r>
              <a:rPr lang="en-US" altLang="zh-CN" sz="2400" dirty="0"/>
              <a:t>PA,</a:t>
            </a:r>
            <a:r>
              <a:rPr lang="zh-CN" altLang="en-US" sz="2400" dirty="0"/>
              <a:t> </a:t>
            </a:r>
            <a:r>
              <a:rPr lang="en-US" altLang="zh-CN" sz="2400" dirty="0"/>
              <a:t>PB</a:t>
            </a:r>
            <a:r>
              <a:rPr lang="zh-CN" altLang="en-US" sz="2400" dirty="0"/>
              <a:t>分别为</a:t>
            </a:r>
            <a:r>
              <a:rPr lang="en-US" altLang="zh-CN" sz="2400" dirty="0"/>
              <a:t>A,B</a:t>
            </a:r>
            <a:r>
              <a:rPr lang="zh-CN" altLang="en-US" sz="2400" dirty="0"/>
              <a:t>取正面的概率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由上述实验可以估计得到</a:t>
            </a:r>
            <a:r>
              <a:rPr lang="en-US" altLang="zh-CN" sz="2400" dirty="0"/>
              <a:t>PA=0.4</a:t>
            </a:r>
            <a:r>
              <a:rPr lang="zh-CN" altLang="en-US" sz="2400" dirty="0"/>
              <a:t>，</a:t>
            </a:r>
            <a:r>
              <a:rPr lang="en-US" altLang="zh-CN" sz="2400" dirty="0"/>
              <a:t>PB=0.5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假设不知道硬币是</a:t>
            </a:r>
            <a:r>
              <a:rPr lang="en-US" altLang="zh-CN" sz="2400" dirty="0"/>
              <a:t>AB</a:t>
            </a:r>
            <a:r>
              <a:rPr lang="zh-CN" altLang="en-US" sz="2400" dirty="0"/>
              <a:t>哪一种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如何估计</a:t>
            </a:r>
            <a:r>
              <a:rPr lang="en-US" altLang="zh-CN" sz="2400" dirty="0"/>
              <a:t>PA,PB</a:t>
            </a:r>
            <a:r>
              <a:rPr lang="zh-CN" altLang="en-US" sz="2400" dirty="0"/>
              <a:t>（参数</a:t>
            </a:r>
            <a:r>
              <a:rPr lang="en-US" altLang="zh-CN" sz="2400" dirty="0"/>
              <a:t>θ</a:t>
            </a:r>
            <a:r>
              <a:rPr lang="zh-CN" altLang="en-US" sz="2400" dirty="0"/>
              <a:t>）？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此时硬币的种类向量是隐变量</a:t>
            </a:r>
            <a:r>
              <a:rPr lang="en-US" altLang="zh-CN" sz="2400" dirty="0"/>
              <a:t>z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7F755-BD6B-4C03-8D0C-5C6C42268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1" y="4385721"/>
            <a:ext cx="5934094" cy="15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D99AA21-A8D0-4081-92F1-029777D1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47682"/>
            <a:ext cx="10706878" cy="4192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先假设</a:t>
            </a:r>
            <a:r>
              <a:rPr lang="en-US" altLang="zh-CN" sz="2400" dirty="0"/>
              <a:t>PA=0.2</a:t>
            </a:r>
            <a:r>
              <a:rPr lang="zh-CN" altLang="en-US" sz="2400" dirty="0"/>
              <a:t>，</a:t>
            </a:r>
            <a:r>
              <a:rPr lang="en-US" altLang="zh-CN" sz="2400" dirty="0"/>
              <a:t>PB=0.7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步：用最大似然法则推断每轮实验使用的硬币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步：按照对隐变量的推测来计算</a:t>
            </a:r>
            <a:r>
              <a:rPr lang="en-US" altLang="zh-CN" sz="2400" dirty="0"/>
              <a:t>PA,</a:t>
            </a:r>
            <a:r>
              <a:rPr lang="zh-CN" altLang="en-US" sz="2400" dirty="0"/>
              <a:t> </a:t>
            </a:r>
            <a:r>
              <a:rPr lang="en-US" altLang="zh-CN" sz="2400" dirty="0"/>
              <a:t>PB</a:t>
            </a:r>
          </a:p>
          <a:p>
            <a:pPr marL="0" indent="0">
              <a:buNone/>
            </a:pPr>
            <a:r>
              <a:rPr lang="en-US" altLang="zh-CN" sz="2400" dirty="0"/>
              <a:t>	(</a:t>
            </a:r>
            <a:r>
              <a:rPr lang="zh-CN" altLang="en-US" sz="2400" dirty="0"/>
              <a:t>即参数</a:t>
            </a:r>
            <a:r>
              <a:rPr lang="en-US" altLang="zh-CN" sz="2400" dirty="0"/>
              <a:t>θ)</a:t>
            </a:r>
          </a:p>
          <a:p>
            <a:pPr marL="0" indent="0">
              <a:buNone/>
            </a:pPr>
            <a:r>
              <a:rPr lang="en-US" altLang="zh-CN" sz="2400" dirty="0"/>
              <a:t>PA=1/3,</a:t>
            </a:r>
            <a:r>
              <a:rPr lang="zh-CN" altLang="en-US" sz="2400" dirty="0"/>
              <a:t> </a:t>
            </a:r>
            <a:r>
              <a:rPr lang="en-US" altLang="zh-CN" sz="2400" dirty="0"/>
              <a:t>PB=0.6</a:t>
            </a:r>
            <a:r>
              <a:rPr lang="zh-CN" altLang="en-US" sz="2400" dirty="0"/>
              <a:t>，朝着真实值</a:t>
            </a:r>
            <a:r>
              <a:rPr lang="en-US" altLang="zh-CN" sz="2400" dirty="0"/>
              <a:t>PA=0.4, PB=0.5</a:t>
            </a:r>
            <a:r>
              <a:rPr lang="zh-CN" altLang="en-US" sz="2400" dirty="0"/>
              <a:t>靠近了一些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7F755-BD6B-4C03-8D0C-5C6C4226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" r="19743" b="-2551"/>
          <a:stretch/>
        </p:blipFill>
        <p:spPr>
          <a:xfrm>
            <a:off x="7398746" y="2212790"/>
            <a:ext cx="4471978" cy="1467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515851-1644-48DC-9898-ABB032761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94"/>
          <a:stretch/>
        </p:blipFill>
        <p:spPr>
          <a:xfrm>
            <a:off x="912972" y="4613956"/>
            <a:ext cx="5638641" cy="1731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0D3983-E121-4828-A72A-DB1C923A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339" y="4859394"/>
            <a:ext cx="2637287" cy="148609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1BD46E5-8F1B-4233-BDEE-C03206944A3F}"/>
              </a:ext>
            </a:extLst>
          </p:cNvPr>
          <p:cNvSpPr txBox="1">
            <a:spLocks/>
          </p:cNvSpPr>
          <p:nvPr/>
        </p:nvSpPr>
        <p:spPr>
          <a:xfrm>
            <a:off x="7192800" y="4396265"/>
            <a:ext cx="4368846" cy="132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1600" dirty="0"/>
              <a:t>参数化的分布簇</a:t>
            </a:r>
            <a:r>
              <a:rPr lang="en-US" altLang="zh-CN" sz="1600" dirty="0"/>
              <a:t>p</a:t>
            </a:r>
            <a:r>
              <a:rPr lang="zh-CN" altLang="en-US" sz="1600" dirty="0"/>
              <a:t>满足 ∃</a:t>
            </a:r>
            <a:r>
              <a:rPr lang="en-US" altLang="zh-CN" sz="1600" dirty="0"/>
              <a:t>!</a:t>
            </a:r>
            <a:r>
              <a:rPr lang="zh-CN" altLang="en-US" sz="1600" dirty="0"/>
              <a:t> </a:t>
            </a:r>
            <a:r>
              <a:rPr lang="en-US" altLang="zh-CN" sz="1600" dirty="0"/>
              <a:t>z, </a:t>
            </a:r>
            <a:r>
              <a:rPr lang="en-US" altLang="zh-CN" sz="1600" dirty="0" err="1"/>
              <a:t>s.t.</a:t>
            </a:r>
            <a:r>
              <a:rPr lang="en-US" altLang="zh-CN" sz="1600" dirty="0"/>
              <a:t> p(</a:t>
            </a:r>
            <a:r>
              <a:rPr lang="en-US" altLang="zh-CN" sz="1600" dirty="0" err="1"/>
              <a:t>z|x;θ</a:t>
            </a:r>
            <a:r>
              <a:rPr lang="en-US" altLang="zh-CN" sz="1600" dirty="0"/>
              <a:t>)=1</a:t>
            </a:r>
          </a:p>
          <a:p>
            <a:pPr marL="0" indent="0">
              <a:buFont typeface="Arial"/>
              <a:buNone/>
            </a:pPr>
            <a:r>
              <a:rPr lang="zh-CN" altLang="en-US" sz="1600" dirty="0"/>
              <a:t>并且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z;θ</a:t>
            </a:r>
            <a:r>
              <a:rPr lang="en-US" altLang="zh-CN" sz="1600" dirty="0"/>
              <a:t>)</a:t>
            </a:r>
            <a:r>
              <a:rPr lang="zh-CN" altLang="en-US" sz="1600" dirty="0"/>
              <a:t>是均匀分布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458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pic>
        <p:nvPicPr>
          <p:cNvPr id="3076" name="Picture 4" descr="clip_image103">
            <a:extLst>
              <a:ext uri="{FF2B5EF4-FFF2-40B4-BE49-F238E27FC236}">
                <a16:creationId xmlns:a16="http://schemas.microsoft.com/office/drawing/2014/main" id="{6165ECEB-F8C0-4395-87FF-0D08004E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" y="1778888"/>
            <a:ext cx="34385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6B0CB3D-D2FE-4BBE-87A9-CA1A021A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7" y="3319200"/>
            <a:ext cx="3438525" cy="27209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相当于坐标上升法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交替更新参数预测分布</a:t>
            </a:r>
            <a:r>
              <a:rPr lang="en-US" altLang="zh-CN" sz="2400" dirty="0"/>
              <a:t>Q</a:t>
            </a:r>
          </a:p>
          <a:p>
            <a:pPr marL="0" indent="0">
              <a:buNone/>
            </a:pPr>
            <a:r>
              <a:rPr lang="zh-CN" altLang="en-US" sz="2400" dirty="0"/>
              <a:t>和分布簇参数</a:t>
            </a:r>
            <a:r>
              <a:rPr lang="en-US" altLang="zh-CN" sz="2400" dirty="0"/>
              <a:t>θ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6F21E80-7A8B-413F-B6E7-110E3898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0" y="2457638"/>
            <a:ext cx="2759520" cy="22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712C97-A49F-AFEE-FFF9-408D6552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58" y="1778888"/>
            <a:ext cx="7719642" cy="44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59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3994FA-4FBC-4826-9091-FF26B72E6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650" y="1896630"/>
            <a:ext cx="8535974" cy="1235370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A1B8765-4A2A-4EE7-8FFB-6DB7CDAE29C3}"/>
              </a:ext>
            </a:extLst>
          </p:cNvPr>
          <p:cNvSpPr txBox="1">
            <a:spLocks/>
          </p:cNvSpPr>
          <p:nvPr/>
        </p:nvSpPr>
        <p:spPr>
          <a:xfrm>
            <a:off x="605910" y="3262745"/>
            <a:ext cx="11305777" cy="291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随机变量</a:t>
            </a:r>
            <a:r>
              <a:rPr lang="en-US" altLang="zh-CN" sz="2400" dirty="0"/>
              <a:t>O=1</a:t>
            </a:r>
            <a:r>
              <a:rPr lang="zh-CN" altLang="en-US" sz="2400" dirty="0"/>
              <a:t>表示事件：获得最优累计回报。</a:t>
            </a:r>
            <a:r>
              <a:rPr lang="el-GR" altLang="zh-CN" sz="2400" dirty="0"/>
              <a:t>τ</a:t>
            </a:r>
            <a:r>
              <a:rPr lang="zh-CN" altLang="en-US" sz="2400" dirty="0"/>
              <a:t>表示一个</a:t>
            </a:r>
            <a:r>
              <a:rPr lang="en-US" altLang="zh-CN" sz="2400" dirty="0"/>
              <a:t>episode</a:t>
            </a:r>
            <a:r>
              <a:rPr lang="zh-CN" altLang="en-US" sz="2400" dirty="0"/>
              <a:t>，</a:t>
            </a:r>
            <a:r>
              <a:rPr lang="en-US" altLang="zh-CN" sz="2400" dirty="0"/>
              <a:t>q</a:t>
            </a:r>
            <a:r>
              <a:rPr lang="zh-CN" altLang="en-US" sz="2400" dirty="0"/>
              <a:t>为数据集的分布。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隐变量为最优决策：引入猜测的最优决策</a:t>
            </a:r>
            <a:r>
              <a:rPr lang="en-US" altLang="zh-CN" sz="2400" dirty="0"/>
              <a:t>q</a:t>
            </a:r>
            <a:r>
              <a:rPr lang="zh-CN" altLang="en-US" sz="2400" dirty="0"/>
              <a:t>，</a:t>
            </a:r>
            <a:r>
              <a:rPr lang="en-US" altLang="zh-CN" sz="2400" dirty="0"/>
              <a:t>q(</a:t>
            </a:r>
            <a:r>
              <a:rPr lang="el-GR" altLang="zh-CN" sz="2400" dirty="0"/>
              <a:t>τ</a:t>
            </a:r>
            <a:r>
              <a:rPr lang="en-US" altLang="zh-CN" sz="2400" dirty="0"/>
              <a:t>)</a:t>
            </a:r>
            <a:r>
              <a:rPr lang="zh-CN" altLang="en-US" sz="2400" dirty="0"/>
              <a:t>表示最优决策下生成轨迹</a:t>
            </a:r>
            <a:r>
              <a:rPr lang="el-GR" altLang="zh-CN" sz="2400" dirty="0"/>
              <a:t>τ</a:t>
            </a:r>
            <a:r>
              <a:rPr lang="zh-CN" altLang="en-US" sz="2400" dirty="0"/>
              <a:t>的概率。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引入先验假设：轨迹为最优的概率和累计折扣回报成正比，其中</a:t>
            </a:r>
            <a:r>
              <a:rPr lang="en-US" altLang="zh-CN" sz="2400" dirty="0"/>
              <a:t>α</a:t>
            </a:r>
            <a:r>
              <a:rPr lang="zh-CN" altLang="en-US" sz="2400" dirty="0"/>
              <a:t>为温度参数。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B3B0BB-9BB5-4AEA-8939-C82A2419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79" y="5695023"/>
            <a:ext cx="4354515" cy="4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A1B8765-4A2A-4EE7-8FFB-6DB7CDAE29C3}"/>
              </a:ext>
            </a:extLst>
          </p:cNvPr>
          <p:cNvSpPr txBox="1">
            <a:spLocks/>
          </p:cNvSpPr>
          <p:nvPr/>
        </p:nvSpPr>
        <p:spPr>
          <a:xfrm>
            <a:off x="639088" y="3814118"/>
            <a:ext cx="11213150" cy="230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q(</a:t>
            </a:r>
            <a:r>
              <a:rPr lang="el-GR" altLang="zh-CN" sz="2400" dirty="0"/>
              <a:t>τ</a:t>
            </a:r>
            <a:r>
              <a:rPr lang="en-US" altLang="zh-CN" sz="2400" dirty="0"/>
              <a:t>)</a:t>
            </a:r>
            <a:r>
              <a:rPr lang="zh-CN" altLang="en-US" sz="2400" dirty="0"/>
              <a:t>表示最优决策下生成轨迹</a:t>
            </a:r>
            <a:r>
              <a:rPr lang="el-GR" altLang="zh-CN" sz="2400" dirty="0"/>
              <a:t>τ</a:t>
            </a:r>
            <a:r>
              <a:rPr lang="zh-CN" altLang="en-US" sz="2400" dirty="0"/>
              <a:t>的概率，可以分解成单步决策概率乘积。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代入</a:t>
            </a:r>
            <a:r>
              <a:rPr lang="en-US" altLang="zh-CN" sz="2400" dirty="0"/>
              <a:t>(2)</a:t>
            </a:r>
            <a:r>
              <a:rPr lang="zh-CN" altLang="en-US" sz="2400" dirty="0"/>
              <a:t>可以得到用单步决策而非轨迹</a:t>
            </a:r>
            <a:r>
              <a:rPr lang="el-GR" altLang="zh-CN" sz="2400" dirty="0"/>
              <a:t>τ</a:t>
            </a:r>
            <a:r>
              <a:rPr lang="zh-CN" altLang="en-US" sz="2400" dirty="0"/>
              <a:t>表示的优化目标</a:t>
            </a:r>
            <a:r>
              <a:rPr lang="en-US" altLang="zh-CN" sz="2400" dirty="0"/>
              <a:t>(3)</a:t>
            </a:r>
            <a:r>
              <a:rPr lang="zh-CN" altLang="en-US" sz="2400" dirty="0"/>
              <a:t>（应该是交叉熵而非</a:t>
            </a:r>
            <a:r>
              <a:rPr lang="en-US" altLang="zh-CN" sz="2400" dirty="0"/>
              <a:t>KL</a:t>
            </a:r>
            <a:r>
              <a:rPr lang="zh-CN" altLang="en-US" sz="2400" dirty="0"/>
              <a:t>）：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	KL</a:t>
            </a:r>
            <a:r>
              <a:rPr lang="zh-CN" altLang="en-US" sz="2400" dirty="0"/>
              <a:t>项：在假设</a:t>
            </a:r>
            <a:r>
              <a:rPr lang="en-US" altLang="zh-CN" sz="2400" dirty="0"/>
              <a:t>q</a:t>
            </a:r>
            <a:r>
              <a:rPr lang="zh-CN" altLang="en-US" sz="2400" dirty="0"/>
              <a:t>为最优决策的情况下，最大化累计折扣回报的同时，使采样分布</a:t>
            </a:r>
            <a:r>
              <a:rPr lang="en-US" altLang="zh-CN" sz="2400" dirty="0"/>
              <a:t>π</a:t>
            </a:r>
            <a:r>
              <a:rPr lang="zh-CN" altLang="en-US" sz="2400" dirty="0"/>
              <a:t>接近假设的最优决策分布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(3)</a:t>
            </a:r>
            <a:r>
              <a:rPr lang="zh-CN" altLang="en-US" sz="2400" dirty="0"/>
              <a:t>中</a:t>
            </a:r>
            <a:r>
              <a:rPr lang="en-US" altLang="zh-CN" sz="2400" dirty="0"/>
              <a:t>log p(θ)</a:t>
            </a:r>
            <a:r>
              <a:rPr lang="zh-CN" altLang="en-US" sz="2400" dirty="0"/>
              <a:t>是关于参数</a:t>
            </a:r>
            <a:r>
              <a:rPr lang="en-US" altLang="zh-CN" sz="2400" dirty="0"/>
              <a:t>θ</a:t>
            </a:r>
            <a:r>
              <a:rPr lang="zh-CN" altLang="en-US" sz="2400" dirty="0"/>
              <a:t>的先验信息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261C3B-C29C-4F26-9168-AA965D67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37" y="1809949"/>
            <a:ext cx="5162550" cy="561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5C63E0-D775-449B-8E63-203EC208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13" y="2994300"/>
            <a:ext cx="8525198" cy="7220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302DF4-6F20-469F-BD4E-1DDD76C9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350" y="2272219"/>
            <a:ext cx="7432329" cy="7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2498"/>
      </p:ext>
    </p:extLst>
  </p:cSld>
  <p:clrMapOvr>
    <a:masterClrMapping/>
  </p:clrMapOvr>
</p:sld>
</file>

<file path=ppt/theme/theme1.xml><?xml version="1.0" encoding="utf-8"?>
<a:theme xmlns:a="http://schemas.openxmlformats.org/drawingml/2006/main" name="实验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实验室" id="{58E4617E-ED80-4670-AB37-167CB830D7F6}" vid="{B102D6D9-EC6A-43AB-9D54-71FF832CC0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实验室</Template>
  <TotalTime>2019</TotalTime>
  <Words>1528</Words>
  <Application>Microsoft Office PowerPoint</Application>
  <PresentationFormat>宽屏</PresentationFormat>
  <Paragraphs>182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实验室</vt:lpstr>
      <vt:lpstr>Maximum A Posteriori Policy Optimisation</vt:lpstr>
      <vt:lpstr>概览</vt:lpstr>
      <vt:lpstr>EM (Expectation Maximization) 算法回顾</vt:lpstr>
      <vt:lpstr>EM (Expectation Maximization) 算法回顾</vt:lpstr>
      <vt:lpstr>EM (Expectation Maximization) 算法回顾</vt:lpstr>
      <vt:lpstr>EM (Expectation Maximization) 算法回顾</vt:lpstr>
      <vt:lpstr>EM (Expectation Maximization) 算法回顾</vt:lpstr>
      <vt:lpstr>将MDP求解建模为概率推断问题</vt:lpstr>
      <vt:lpstr>将MDP求解建模为概率推断问题</vt:lpstr>
      <vt:lpstr>将MDP求解建模为概率推断问题</vt:lpstr>
      <vt:lpstr>E步</vt:lpstr>
      <vt:lpstr>q有参数版本的E步</vt:lpstr>
      <vt:lpstr>q无参数版本的E步</vt:lpstr>
      <vt:lpstr>M步</vt:lpstr>
      <vt:lpstr>Q网络</vt:lpstr>
      <vt:lpstr>算法小结</vt:lpstr>
      <vt:lpstr>实验</vt:lpstr>
      <vt:lpstr>实验</vt:lpstr>
      <vt:lpstr>实验</vt:lpstr>
      <vt:lpstr>实验</vt:lpstr>
      <vt:lpstr>策略提升证明</vt:lpstr>
      <vt:lpstr>策略提升证明</vt:lpstr>
      <vt:lpstr>策略提升证明</vt:lpstr>
      <vt:lpstr>策略提升证明</vt:lpstr>
      <vt:lpstr>策略提升证明(q)</vt:lpstr>
      <vt:lpstr>策略提升证明(θ)</vt:lpstr>
      <vt:lpstr>PowerPoint 演示文稿</vt:lpstr>
      <vt:lpstr>PowerPoint 演示文稿</vt:lpstr>
      <vt:lpstr>PowerPoint 演示文稿</vt:lpstr>
      <vt:lpstr>高斯分布策略更新方式</vt:lpstr>
      <vt:lpstr>E步更新方式</vt:lpstr>
      <vt:lpstr>E步更新方式</vt:lpstr>
      <vt:lpstr>M步更新方式</vt:lpstr>
      <vt:lpstr>M步更新方式</vt:lpstr>
      <vt:lpstr>伪代码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国标麻将作业</dc:title>
  <dc:creator>鲁 云龙</dc:creator>
  <cp:lastModifiedBy>Wang Yongyi</cp:lastModifiedBy>
  <cp:revision>805</cp:revision>
  <dcterms:created xsi:type="dcterms:W3CDTF">2022-03-22T11:13:02Z</dcterms:created>
  <dcterms:modified xsi:type="dcterms:W3CDTF">2023-04-10T21:36:27Z</dcterms:modified>
</cp:coreProperties>
</file>